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0" r:id="rId4"/>
    <p:sldId id="258" r:id="rId5"/>
    <p:sldId id="259" r:id="rId6"/>
    <p:sldId id="260" r:id="rId7"/>
    <p:sldId id="263" r:id="rId8"/>
    <p:sldId id="266" r:id="rId9"/>
    <p:sldId id="268" r:id="rId10"/>
    <p:sldId id="269" r:id="rId11"/>
    <p:sldId id="272" r:id="rId12"/>
    <p:sldId id="275" r:id="rId13"/>
    <p:sldId id="273" r:id="rId14"/>
    <p:sldId id="274" r:id="rId15"/>
    <p:sldId id="284" r:id="rId16"/>
    <p:sldId id="277" r:id="rId17"/>
    <p:sldId id="281" r:id="rId18"/>
    <p:sldId id="282" r:id="rId19"/>
    <p:sldId id="283" r:id="rId20"/>
    <p:sldId id="278" r:id="rId21"/>
    <p:sldId id="288" r:id="rId22"/>
    <p:sldId id="279" r:id="rId23"/>
    <p:sldId id="285" r:id="rId24"/>
    <p:sldId id="286" r:id="rId25"/>
    <p:sldId id="291" r:id="rId26"/>
    <p:sldId id="292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85143" autoAdjust="0"/>
  </p:normalViewPr>
  <p:slideViewPr>
    <p:cSldViewPr>
      <p:cViewPr>
        <p:scale>
          <a:sx n="56" d="100"/>
          <a:sy n="56" d="100"/>
        </p:scale>
        <p:origin x="-12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5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6DDD6-1BC7-4B7F-8326-DB6780CABD61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38015-D990-4E6B-973A-CBD9341F9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history or summary of how we got to where we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8015-D990-4E6B-973A-CBD9341F94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9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history or summary of how we got to where we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8015-D990-4E6B-973A-CBD9341F94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9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Structures Division and Geotech were preparing</a:t>
            </a:r>
            <a:r>
              <a:rPr lang="en-US" baseline="0" dirty="0" smtClean="0"/>
              <a:t> plans for future lettings while </a:t>
            </a:r>
            <a:r>
              <a:rPr lang="en-US" baseline="0" dirty="0" err="1" smtClean="0"/>
              <a:t>receiveing</a:t>
            </a:r>
            <a:r>
              <a:rPr lang="en-US" baseline="0" dirty="0" smtClean="0"/>
              <a:t> VECP’s for jobs that were thought to be out the door.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8015-D990-4E6B-973A-CBD9341F94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would</a:t>
            </a:r>
            <a:r>
              <a:rPr lang="en-US" baseline="0" dirty="0" smtClean="0"/>
              <a:t> spell out in the plans all of the work we wanted and contractors could competitively bid.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8015-D990-4E6B-973A-CBD9341F94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80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8015-D990-4E6B-973A-CBD9341F94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3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overall guidance was given for plans development, only the end results.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8015-D990-4E6B-973A-CBD9341F94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96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confronted with developing</a:t>
            </a:r>
            <a:r>
              <a:rPr lang="en-US" baseline="0" dirty="0" smtClean="0"/>
              <a:t> a guidance document of any kind I always go to South Carolina first and see what they have on the subject that I may start from.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8015-D990-4E6B-973A-CBD9341F94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9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389-87F9-42DE-8801-6F4C45D2BD3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43E-3AB2-4A3C-9F8B-10EBDFBF6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5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389-87F9-42DE-8801-6F4C45D2BD3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43E-3AB2-4A3C-9F8B-10EBDFBF6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389-87F9-42DE-8801-6F4C45D2BD3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43E-3AB2-4A3C-9F8B-10EBDFBF6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9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389-87F9-42DE-8801-6F4C45D2BD3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43E-3AB2-4A3C-9F8B-10EBDFBF6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2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389-87F9-42DE-8801-6F4C45D2BD3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43E-3AB2-4A3C-9F8B-10EBDFBF6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389-87F9-42DE-8801-6F4C45D2BD3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43E-3AB2-4A3C-9F8B-10EBDFBF6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8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389-87F9-42DE-8801-6F4C45D2BD3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43E-3AB2-4A3C-9F8B-10EBDFBF6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8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389-87F9-42DE-8801-6F4C45D2BD3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43E-3AB2-4A3C-9F8B-10EBDFBF6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389-87F9-42DE-8801-6F4C45D2BD3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43E-3AB2-4A3C-9F8B-10EBDFBF6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4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389-87F9-42DE-8801-6F4C45D2BD3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43E-3AB2-4A3C-9F8B-10EBDFBF6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0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A389-87F9-42DE-8801-6F4C45D2BD3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43E-3AB2-4A3C-9F8B-10EBDFBF6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2A389-87F9-42DE-8801-6F4C45D2BD3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BD43E-3AB2-4A3C-9F8B-10EBDFBF6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3962400" cy="2152650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TDOT 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dirty="0" smtClean="0">
                <a:latin typeface="Arial Narrow" panose="020B0606020202030204" pitchFamily="34" charset="0"/>
              </a:rPr>
              <a:t>Retaining Wall Installations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4648200" cy="1600200"/>
          </a:xfrm>
        </p:spPr>
        <p:txBody>
          <a:bodyPr>
            <a:noAutofit/>
          </a:bodyPr>
          <a:lstStyle/>
          <a:p>
            <a:pPr algn="l"/>
            <a:r>
              <a:rPr lang="en-US" sz="28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Robert </a:t>
            </a:r>
            <a:r>
              <a:rPr lang="en-US" sz="28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Jowers</a:t>
            </a:r>
            <a:r>
              <a:rPr lang="en-US" sz="28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P.E.</a:t>
            </a:r>
          </a:p>
          <a:p>
            <a:pPr algn="l"/>
            <a:r>
              <a:rPr lang="en-US" sz="28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Tennessee Department of Transportation</a:t>
            </a:r>
            <a:endParaRPr lang="en-US" sz="28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:\Geotech\Presentations\SR-16 MSE Wall-Slope Failure\Photographs\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730752" cy="497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4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Where SP624 Retaining Walls works well…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TDOT no longer designs retaining walls, for practical purposes.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TDOT only reviews contractor’s design for approval 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Contractor normally has at least two alternatives to choose from. 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Cater the wall design to the type work best suited to their company 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Different wall types normally inject competition   </a:t>
            </a: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\\JJ03WF01.tdot.state.tn.us\03Shared\Geotech\Files\Region 2\33-Hamilton\I_124 MASTER FOLDER\SITE Visit Photos\7.13.2016\IMG_4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JJ03WF01.tdot.state.tn.us\03Shared\Geotech\Files\Region 2\33-Hamilton\I_124 MASTER FOLDER\SITE Visit Photos\7.13.2016\IMG_43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SP624 Bidder Objections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All inclusive bid item qty. </a:t>
            </a:r>
            <a:r>
              <a:rPr lang="en-US" sz="2000" dirty="0"/>
              <a:t>604-07.01RETAINING WALL (DESCRIPTION) S.F</a:t>
            </a:r>
            <a:r>
              <a:rPr lang="en-US" sz="2000" dirty="0" smtClean="0"/>
              <a:t>.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Temp. shoring, foundation improvement, moment slabs all included in SF bid.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Inadequate bid estimation time window between advertisement and bid day.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Bidders object to too many Acceptable Wall Types to choose. 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Bidders object to too many Foundation Improvement alternatives to choose.  </a:t>
            </a: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\\JJ03WF01.tdot.state.tn.us\03Shared\Geotech\Files\Region 2\33-Hamilton\I_124 MASTER FOLDER\SITE Visit Photos\9.16.2016\IMG_5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5052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JJ03WF01.tdot.state.tn.us\03Shared\Geotech\Files\Region 2\33-Hamilton\I_124 MASTER FOLDER\SITE Visit Photos\9.16.2016\IMG_5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How other STGEC DOT’s administer Ret. Walls </a:t>
            </a:r>
            <a:endParaRPr lang="en-US" sz="1800" b="1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ACEC committee with TDOT Structures Division presented a document that other states policies are similar. 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\\JJ03WF01.tdot.state.tn.us\03Shared\Geotech\Files\Region 2\33-Hamilton\I_124 MASTER FOLDER\SITE Visit Photos\Photos From AJ to Structures\Wall 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TDOT Retaining Walls in Future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Most top-</a:t>
            </a:r>
            <a:r>
              <a:rPr lang="en-US" sz="2000" dirty="0">
                <a:latin typeface="Arial Narrow" panose="020B0606020202030204" pitchFamily="34" charset="0"/>
              </a:rPr>
              <a:t>d</a:t>
            </a:r>
            <a:r>
              <a:rPr lang="en-US" sz="2000" dirty="0" smtClean="0">
                <a:latin typeface="Arial Narrow" panose="020B0606020202030204" pitchFamily="34" charset="0"/>
              </a:rPr>
              <a:t>own constructed walls will be designed by TDOT. 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The relatively simple cut walls and fill walls will continue to be administered through SP 624.</a:t>
            </a: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\\JJ03WF01.tdot.state.tn.us\03Shared\Geotech\Files\Region 2\33-Hamilton\I_124 MASTER FOLDER\SITE Visit Photos\9.16.2016\IMG_5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38" y="25146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Case Study Example – SR-16, Bedford Co.</a:t>
            </a:r>
            <a:endParaRPr lang="en-US" sz="28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Bids opened in Fall 2013 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60’ Height , 80,000 SF  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Environmental feature causes side hill alignment shift away from rock cut</a:t>
            </a: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jj04480\Documents\MyPresentations\TDOTRetWallInst\0202913-BedfordSR16Wall1\Photos\Site Visit (9.25.2015)\FullSize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4179"/>
            <a:ext cx="9144000" cy="29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Case Study Example – Alignment Shift  </a:t>
            </a:r>
            <a:r>
              <a:rPr lang="en-US" b="1" dirty="0" err="1" smtClean="0">
                <a:latin typeface="Arial Narrow" panose="020B0606020202030204" pitchFamily="34" charset="0"/>
              </a:rPr>
              <a:t>Req’d</a:t>
            </a:r>
            <a:r>
              <a:rPr lang="en-US" b="1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38200" y="1828800"/>
            <a:ext cx="6629400" cy="4605142"/>
            <a:chOff x="976" y="1632"/>
            <a:chExt cx="3387" cy="218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76" y="1632"/>
              <a:ext cx="3387" cy="2184"/>
            </a:xfrm>
            <a:prstGeom prst="rect">
              <a:avLst/>
            </a:prstGeom>
            <a:noFill/>
            <a:ln w="9525">
              <a:solidFill>
                <a:srgbClr val="000000">
                  <a:alpha val="5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" y="1632"/>
              <a:ext cx="3389" cy="2185"/>
            </a:xfrm>
            <a:prstGeom prst="rect">
              <a:avLst/>
            </a:prstGeom>
            <a:noFill/>
            <a:ln w="38100">
              <a:solidFill>
                <a:srgbClr val="000000">
                  <a:alpha val="5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15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Case Study Example – Contract Contains</a:t>
            </a:r>
            <a:endParaRPr lang="en-US" sz="28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Conceptual Retaining Wall Drawings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Geotechnical Design Values &amp; Notes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Typical Figures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SP624 - Retaining Walls</a:t>
            </a:r>
          </a:p>
          <a:p>
            <a:pPr marL="0" indent="0">
              <a:buNone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\\JJ03WF01.tdot.state.tn.us\03Shared\Geotech\Files\Region 2\33-Hamilton\I_124 MASTER FOLDER\SITE Visit Photos\Photos From AJ to Structures\Wall 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5725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600" b="1" dirty="0" smtClean="0">
                <a:latin typeface="Arial Narrow" panose="020B0606020202030204" pitchFamily="34" charset="0"/>
              </a:rPr>
              <a:t>Case Study Example – Conceptual Ret. Wall </a:t>
            </a:r>
            <a:r>
              <a:rPr lang="en-US" sz="2600" b="1" dirty="0" err="1" smtClean="0">
                <a:latin typeface="Arial Narrow" panose="020B0606020202030204" pitchFamily="34" charset="0"/>
              </a:rPr>
              <a:t>Dwg</a:t>
            </a:r>
            <a:r>
              <a:rPr lang="en-US" sz="2600" b="1" dirty="0" smtClean="0">
                <a:latin typeface="Arial Narrow" panose="020B0606020202030204" pitchFamily="34" charset="0"/>
              </a:rPr>
              <a:t>	</a:t>
            </a:r>
            <a:r>
              <a:rPr lang="en-US" sz="2800" b="1" dirty="0" smtClean="0">
                <a:latin typeface="Arial Narrow" panose="020B0606020202030204" pitchFamily="34" charset="0"/>
              </a:rPr>
              <a:t> 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err="1" smtClean="0">
                <a:latin typeface="Arial Narrow" panose="020B0606020202030204" pitchFamily="34" charset="0"/>
              </a:rPr>
              <a:t>Rdwy</a:t>
            </a:r>
            <a:r>
              <a:rPr lang="en-US" sz="2400" dirty="0" smtClean="0">
                <a:latin typeface="Arial Narrow" panose="020B0606020202030204" pitchFamily="34" charset="0"/>
              </a:rPr>
              <a:t> Designer’s conceptual design.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Submits to Structures Division to initiate geotechnical investigation</a:t>
            </a: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04855"/>
            <a:ext cx="5791200" cy="374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7" y="2755802"/>
            <a:ext cx="2671251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5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600" b="1" dirty="0" smtClean="0">
                <a:latin typeface="Arial Narrow" panose="020B0606020202030204" pitchFamily="34" charset="0"/>
              </a:rPr>
              <a:t>Case Study Example – Geometric Conceptual </a:t>
            </a:r>
            <a:r>
              <a:rPr lang="en-US" sz="2600" b="1" dirty="0" err="1" smtClean="0">
                <a:latin typeface="Arial Narrow" panose="020B0606020202030204" pitchFamily="34" charset="0"/>
              </a:rPr>
              <a:t>Dwg</a:t>
            </a:r>
            <a:r>
              <a:rPr lang="en-US" sz="2800" b="1" dirty="0" smtClean="0">
                <a:latin typeface="Arial Narrow" panose="020B0606020202030204" pitchFamily="34" charset="0"/>
              </a:rPr>
              <a:t> 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err="1" smtClean="0">
                <a:latin typeface="Arial Narrow" panose="020B0606020202030204" pitchFamily="34" charset="0"/>
              </a:rPr>
              <a:t>Rdwy</a:t>
            </a:r>
            <a:r>
              <a:rPr lang="en-US" sz="2400" dirty="0" smtClean="0">
                <a:latin typeface="Arial Narrow" panose="020B0606020202030204" pitchFamily="34" charset="0"/>
              </a:rPr>
              <a:t> Designer designs and delivers to Structures Division </a:t>
            </a: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629400" cy="429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4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600" b="1" dirty="0" smtClean="0">
                <a:latin typeface="Arial Narrow" panose="020B0606020202030204" pitchFamily="34" charset="0"/>
              </a:rPr>
              <a:t>Case Study Example – Geometric Conceptual </a:t>
            </a:r>
            <a:r>
              <a:rPr lang="en-US" sz="2600" b="1" dirty="0" err="1" smtClean="0">
                <a:latin typeface="Arial Narrow" panose="020B0606020202030204" pitchFamily="34" charset="0"/>
              </a:rPr>
              <a:t>Dwg</a:t>
            </a:r>
            <a:r>
              <a:rPr lang="en-US" sz="2800" b="1" dirty="0" smtClean="0">
                <a:latin typeface="Arial Narrow" panose="020B0606020202030204" pitchFamily="34" charset="0"/>
              </a:rPr>
              <a:t> 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err="1" smtClean="0">
                <a:latin typeface="Arial Narrow" panose="020B0606020202030204" pitchFamily="34" charset="0"/>
              </a:rPr>
              <a:t>Rdwy</a:t>
            </a:r>
            <a:r>
              <a:rPr lang="en-US" sz="2400" dirty="0" smtClean="0">
                <a:latin typeface="Arial Narrow" panose="020B0606020202030204" pitchFamily="34" charset="0"/>
              </a:rPr>
              <a:t> Designer designs and delivers to Structures Division</a:t>
            </a: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5924550" cy="383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8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Outline of Presentation</a:t>
            </a:r>
          </a:p>
          <a:p>
            <a:endParaRPr lang="en-US" sz="18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Overview of TDOT retaining wall administrative practices over past twenty years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Case study example of a rather large MSE retaining wall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Adopted policy for proprietary systems to be listed on QPL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304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600" b="1" dirty="0" smtClean="0">
                <a:latin typeface="Arial Narrow" panose="020B0606020202030204" pitchFamily="34" charset="0"/>
              </a:rPr>
              <a:t>Case Study Example – Geotechnical Design Values and Notes</a:t>
            </a:r>
            <a:r>
              <a:rPr lang="en-US" sz="2800" b="1" dirty="0" smtClean="0">
                <a:latin typeface="Arial Narrow" panose="020B0606020202030204" pitchFamily="34" charset="0"/>
              </a:rPr>
              <a:t> 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1600" dirty="0" smtClean="0">
                <a:latin typeface="Arial Narrow" panose="020B0606020202030204" pitchFamily="34" charset="0"/>
              </a:rPr>
              <a:t>Acceptable Wall Types</a:t>
            </a:r>
          </a:p>
          <a:p>
            <a:r>
              <a:rPr lang="en-US" sz="1600" dirty="0" smtClean="0">
                <a:latin typeface="Arial Narrow" panose="020B0606020202030204" pitchFamily="34" charset="0"/>
              </a:rPr>
              <a:t>Geotechnical Design Values and LRFD Resistance Load\Factors</a:t>
            </a:r>
          </a:p>
          <a:p>
            <a:r>
              <a:rPr lang="en-US" sz="1600" dirty="0" smtClean="0">
                <a:latin typeface="Arial Narrow" panose="020B0606020202030204" pitchFamily="34" charset="0"/>
              </a:rPr>
              <a:t>Foundation Improvement is evaluated and recommended</a:t>
            </a:r>
          </a:p>
          <a:p>
            <a:r>
              <a:rPr lang="en-US" sz="1600" dirty="0" smtClean="0">
                <a:latin typeface="Arial Narrow" panose="020B0606020202030204" pitchFamily="34" charset="0"/>
              </a:rPr>
              <a:t>Notes are added – the </a:t>
            </a:r>
            <a:r>
              <a:rPr lang="en-US" sz="1600" dirty="0" err="1" smtClean="0">
                <a:latin typeface="Arial Narrow" panose="020B0606020202030204" pitchFamily="34" charset="0"/>
              </a:rPr>
              <a:t>shalls</a:t>
            </a:r>
            <a:r>
              <a:rPr lang="en-US" sz="1600" dirty="0" smtClean="0">
                <a:latin typeface="Arial Narrow" panose="020B0606020202030204" pitchFamily="34" charset="0"/>
              </a:rPr>
              <a:t> and shall nots</a:t>
            </a: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85480"/>
            <a:ext cx="6705600" cy="42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600" b="1" dirty="0" smtClean="0">
                <a:latin typeface="Arial Narrow" panose="020B0606020202030204" pitchFamily="34" charset="0"/>
              </a:rPr>
              <a:t>Case Study Example – Geotechnical Design Values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Review prop. grade separation and consider appropriate wall types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Objective is to provide the wall designer with a building platform that is externally stable.  Sliding.  Global stability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1066800" y="2790145"/>
            <a:ext cx="5867400" cy="4075816"/>
            <a:chOff x="976" y="1632"/>
            <a:chExt cx="3387" cy="2184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76" y="1632"/>
              <a:ext cx="3387" cy="2184"/>
            </a:xfrm>
            <a:prstGeom prst="rect">
              <a:avLst/>
            </a:prstGeom>
            <a:noFill/>
            <a:ln w="9525">
              <a:solidFill>
                <a:srgbClr val="000000">
                  <a:alpha val="5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" y="1632"/>
              <a:ext cx="3389" cy="2185"/>
            </a:xfrm>
            <a:prstGeom prst="rect">
              <a:avLst/>
            </a:prstGeom>
            <a:noFill/>
            <a:ln w="38100">
              <a:solidFill>
                <a:srgbClr val="000000">
                  <a:alpha val="5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40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600" b="1" dirty="0" smtClean="0">
                <a:latin typeface="Arial Narrow" panose="020B0606020202030204" pitchFamily="34" charset="0"/>
              </a:rPr>
              <a:t>Case Study Example – Typical Figures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53723" cy="484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2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600" b="1" dirty="0" smtClean="0">
                <a:latin typeface="Arial Narrow" panose="020B0606020202030204" pitchFamily="34" charset="0"/>
              </a:rPr>
              <a:t>Case Study Example – Bid Process</a:t>
            </a:r>
          </a:p>
          <a:p>
            <a:r>
              <a:rPr lang="en-US" sz="2600" dirty="0" smtClean="0">
                <a:latin typeface="Arial Narrow" panose="020B0606020202030204" pitchFamily="34" charset="0"/>
              </a:rPr>
              <a:t>Report and Drawings delivered to Structures Division</a:t>
            </a:r>
          </a:p>
          <a:p>
            <a:r>
              <a:rPr lang="en-US" sz="2600" dirty="0" smtClean="0">
                <a:latin typeface="Arial Narrow" panose="020B0606020202030204" pitchFamily="34" charset="0"/>
              </a:rPr>
              <a:t>Structures Division “Finalizes” concept plan and inserts sheets into plans</a:t>
            </a:r>
          </a:p>
          <a:p>
            <a:r>
              <a:rPr lang="en-US" sz="2600" dirty="0" smtClean="0">
                <a:latin typeface="Arial Narrow" panose="020B0606020202030204" pitchFamily="34" charset="0"/>
              </a:rPr>
              <a:t>Construction Division inserts SP624 into contract book</a:t>
            </a:r>
          </a:p>
          <a:p>
            <a:r>
              <a:rPr lang="en-US" sz="2600" dirty="0" smtClean="0">
                <a:latin typeface="Arial Narrow" panose="020B0606020202030204" pitchFamily="34" charset="0"/>
              </a:rPr>
              <a:t>Project advertised for letting</a:t>
            </a: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jj04480\Documents\MyPresentations\TDOTRetWallInst\0202913-BedfordSR16Wall1\Photos\Shelbybille MSE\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429000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600" b="1" dirty="0" smtClean="0">
                <a:latin typeface="Arial Narrow" panose="020B0606020202030204" pitchFamily="34" charset="0"/>
              </a:rPr>
              <a:t>Case Study Example – Bid Process</a:t>
            </a:r>
          </a:p>
          <a:p>
            <a:r>
              <a:rPr lang="en-US" sz="2600" dirty="0" smtClean="0">
                <a:latin typeface="Arial Narrow" panose="020B0606020202030204" pitchFamily="34" charset="0"/>
              </a:rPr>
              <a:t>Contractors typically seek subcontractors to assist in take-off estimate.</a:t>
            </a:r>
          </a:p>
          <a:p>
            <a:r>
              <a:rPr lang="en-US" sz="2600" dirty="0" smtClean="0">
                <a:latin typeface="Arial Narrow" panose="020B0606020202030204" pitchFamily="34" charset="0"/>
              </a:rPr>
              <a:t>For proprietary products (MSE systems), contractors are obligated to use pre-approved QPL list.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jj04480\Documents\MyPresentations\TDOTRetWallInst\0202913-BedfordSR16Wall1\Photos\Shelbybille MSE\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72" y="3505199"/>
            <a:ext cx="3713479" cy="2984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50771"/>
            <a:ext cx="4724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600" b="1" dirty="0" smtClean="0">
                <a:latin typeface="Arial Narrow" panose="020B0606020202030204" pitchFamily="34" charset="0"/>
              </a:rPr>
              <a:t>Case Study Example – Contract Awarded</a:t>
            </a:r>
          </a:p>
          <a:p>
            <a:r>
              <a:rPr lang="en-US" sz="2600" dirty="0" smtClean="0">
                <a:latin typeface="Arial Narrow" panose="020B0606020202030204" pitchFamily="34" charset="0"/>
              </a:rPr>
              <a:t>Contractors deliver to Structures Division retaining wall shop drawings for review and approval. </a:t>
            </a:r>
          </a:p>
          <a:p>
            <a:r>
              <a:rPr lang="en-US" sz="2600" dirty="0" smtClean="0">
                <a:latin typeface="Arial Narrow" panose="020B0606020202030204" pitchFamily="34" charset="0"/>
              </a:rPr>
              <a:t>Contractor installs retaining wall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69141"/>
            <a:ext cx="4724400" cy="357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4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 Proprietary MSE </a:t>
            </a:r>
            <a:r>
              <a:rPr lang="en-US" sz="2800" b="1" dirty="0" err="1" smtClean="0">
                <a:latin typeface="Arial Narrow" panose="020B0606020202030204" pitchFamily="34" charset="0"/>
              </a:rPr>
              <a:t>sytems</a:t>
            </a:r>
            <a:r>
              <a:rPr lang="en-US" sz="2800" b="1" dirty="0" smtClean="0">
                <a:latin typeface="Arial Narrow" panose="020B0606020202030204" pitchFamily="34" charset="0"/>
              </a:rPr>
              <a:t> on TDOT </a:t>
            </a:r>
            <a:r>
              <a:rPr lang="en-US" sz="2600" b="1" dirty="0" smtClean="0">
                <a:latin typeface="Arial Narrow" panose="020B0606020202030204" pitchFamily="34" charset="0"/>
              </a:rPr>
              <a:t>QPL </a:t>
            </a:r>
          </a:p>
          <a:p>
            <a:r>
              <a:rPr lang="en-US" sz="2600" dirty="0" smtClean="0">
                <a:latin typeface="Arial Narrow" panose="020B0606020202030204" pitchFamily="34" charset="0"/>
              </a:rPr>
              <a:t>Three options to obtain approval</a:t>
            </a:r>
          </a:p>
          <a:p>
            <a:pPr marL="571500" indent="-571500">
              <a:buAutoNum type="romanUcPeriod"/>
            </a:pPr>
            <a:r>
              <a:rPr lang="en-US" sz="2600" dirty="0" smtClean="0">
                <a:latin typeface="Arial Narrow" panose="020B0606020202030204" pitchFamily="34" charset="0"/>
              </a:rPr>
              <a:t>HITEC report</a:t>
            </a:r>
          </a:p>
          <a:p>
            <a:pPr marL="571500" indent="-571500">
              <a:buAutoNum type="romanUcPeriod"/>
            </a:pPr>
            <a:r>
              <a:rPr lang="en-US" sz="2600" dirty="0" err="1" smtClean="0">
                <a:latin typeface="Arial Narrow" panose="020B0606020202030204" pitchFamily="34" charset="0"/>
              </a:rPr>
              <a:t>Sumittal</a:t>
            </a:r>
            <a:r>
              <a:rPr lang="en-US" sz="2600" dirty="0" smtClean="0">
                <a:latin typeface="Arial Narrow" panose="020B0606020202030204" pitchFamily="34" charset="0"/>
              </a:rPr>
              <a:t> package with an Independent Design Review </a:t>
            </a:r>
          </a:p>
          <a:p>
            <a:pPr marL="571500" indent="-571500">
              <a:buAutoNum type="romanUcPeriod"/>
            </a:pPr>
            <a:r>
              <a:rPr lang="en-US" sz="2600" dirty="0" smtClean="0">
                <a:latin typeface="Arial Narrow" panose="020B0606020202030204" pitchFamily="34" charset="0"/>
              </a:rPr>
              <a:t>Documented system approval from two other DOT’s that utilize equivalent acceptance procedures to options I and II. </a:t>
            </a:r>
          </a:p>
          <a:p>
            <a:pPr marL="0" indent="0">
              <a:buNone/>
            </a:pPr>
            <a:r>
              <a:rPr lang="en-US" sz="2600" dirty="0" smtClean="0">
                <a:latin typeface="Arial Narrow" panose="020B0606020202030204" pitchFamily="34" charset="0"/>
              </a:rPr>
              <a:t>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3295294" cy="319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2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 Questions…(?)</a:t>
            </a:r>
          </a:p>
          <a:p>
            <a:pPr marL="0" indent="0">
              <a:buNone/>
            </a:pPr>
            <a:endParaRPr lang="en-US" sz="2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Thank You for supporting MDOT and STGEC 2016!</a:t>
            </a:r>
            <a:endParaRPr lang="en-US" sz="26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6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2" y="3962400"/>
            <a:ext cx="77438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Image result for questions icons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8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Since 1999, TDOT </a:t>
            </a:r>
            <a:r>
              <a:rPr lang="en-US" sz="2400" b="1" dirty="0" smtClean="0">
                <a:latin typeface="Arial Narrow" panose="020B0606020202030204" pitchFamily="34" charset="0"/>
              </a:rPr>
              <a:t>Retaining Walls have </a:t>
            </a:r>
            <a:r>
              <a:rPr lang="en-US" sz="2400" b="1" dirty="0" smtClean="0">
                <a:latin typeface="Arial Narrow" panose="020B0606020202030204" pitchFamily="34" charset="0"/>
              </a:rPr>
              <a:t>been designed and installed by general contractors. </a:t>
            </a:r>
            <a:endParaRPr lang="en-US" sz="1800" b="1" dirty="0" smtClean="0">
              <a:latin typeface="Arial Narrow" panose="020B0606020202030204" pitchFamily="34" charset="0"/>
            </a:endParaRPr>
          </a:p>
          <a:p>
            <a:r>
              <a:rPr lang="en-US" sz="1800" dirty="0" smtClean="0">
                <a:latin typeface="Arial Narrow" panose="020B0606020202030204" pitchFamily="34" charset="0"/>
              </a:rPr>
              <a:t>99% of TDOT projects are </a:t>
            </a:r>
            <a:r>
              <a:rPr lang="en-US" sz="1800" dirty="0" smtClean="0">
                <a:latin typeface="Arial Narrow" panose="020B0606020202030204" pitchFamily="34" charset="0"/>
              </a:rPr>
              <a:t>Design-Bid-Build.  Proud of our CMGC jobs though.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r>
              <a:rPr lang="en-US" sz="1800" dirty="0" smtClean="0">
                <a:latin typeface="Arial Narrow" panose="020B0606020202030204" pitchFamily="34" charset="0"/>
              </a:rPr>
              <a:t>Contractor’s bid </a:t>
            </a:r>
            <a:r>
              <a:rPr lang="en-US" sz="1800" dirty="0" err="1" smtClean="0">
                <a:latin typeface="Arial Narrow" panose="020B0606020202030204" pitchFamily="34" charset="0"/>
              </a:rPr>
              <a:t>qty</a:t>
            </a:r>
            <a:r>
              <a:rPr lang="en-US" sz="1800" dirty="0" smtClean="0">
                <a:latin typeface="Arial Narrow" panose="020B0606020202030204" pitchFamily="34" charset="0"/>
              </a:rPr>
              <a:t> is </a:t>
            </a:r>
            <a:r>
              <a:rPr lang="en-US" sz="1800" u="sng" dirty="0" smtClean="0">
                <a:latin typeface="Arial Narrow" panose="020B0606020202030204" pitchFamily="34" charset="0"/>
              </a:rPr>
              <a:t>SQUARE FEET </a:t>
            </a:r>
            <a:r>
              <a:rPr lang="en-US" sz="1800" dirty="0" smtClean="0">
                <a:latin typeface="Arial Narrow" panose="020B0606020202030204" pitchFamily="34" charset="0"/>
              </a:rPr>
              <a:t>of wall face (profile)</a:t>
            </a:r>
            <a:endParaRPr lang="en-US" sz="1800" u="sng" dirty="0" smtClean="0">
              <a:latin typeface="Arial Narrow" panose="020B0606020202030204" pitchFamily="34" charset="0"/>
            </a:endParaRPr>
          </a:p>
          <a:p>
            <a:r>
              <a:rPr lang="en-US" sz="1800" dirty="0" smtClean="0">
                <a:latin typeface="Arial Narrow" panose="020B0606020202030204" pitchFamily="34" charset="0"/>
              </a:rPr>
              <a:t>Wall is designed by GC wall design values given in contract plans </a:t>
            </a:r>
          </a:p>
          <a:p>
            <a:r>
              <a:rPr lang="en-US" sz="1800" dirty="0" smtClean="0">
                <a:latin typeface="Arial Narrow" panose="020B0606020202030204" pitchFamily="34" charset="0"/>
              </a:rPr>
              <a:t>Foundation improvements are included in the cost of the bid </a:t>
            </a:r>
            <a:r>
              <a:rPr lang="en-US" sz="1800" dirty="0" err="1" smtClean="0">
                <a:latin typeface="Arial Narrow" panose="020B0606020202030204" pitchFamily="34" charset="0"/>
              </a:rPr>
              <a:t>qty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\\JJ03WF01.tdot.state.tn.us\03Shared\Geotech\Files\Region 2\33-Hamilton\I_124 MASTER FOLDER\SITE Visit Photos\4.28.2016\IMG_3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71" y="3493971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JJ03WF01.tdot.state.tn.us\03Shared\Geotech\Files\Region 2\33-Hamilton\I_124 MASTER FOLDER\SITE Visit Photos\5.11.2016\IMG_36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3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Prior to 1999, most TDOT RW were typically fully designed by TDOT and included in plan sheets. </a:t>
            </a:r>
            <a:endParaRPr lang="en-US" sz="1800" b="1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Typical design was cast-in-place, pile supported walls.   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Contractors frequently requested VECP’s to install MSE walls. 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FHWA recognized this as a problem.  At best State not realizing savings, and at worst bid process being compromised.   </a:t>
            </a: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15799"/>
            <a:ext cx="4762500" cy="294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34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1998 – TDOT \ FHWA leaders formed committee and drafted </a:t>
            </a:r>
            <a:r>
              <a:rPr lang="en-US" sz="2400" b="1" i="1" dirty="0" smtClean="0">
                <a:latin typeface="Arial Narrow" panose="020B0606020202030204" pitchFamily="34" charset="0"/>
              </a:rPr>
              <a:t>TDOT Earth Retaining Structures Manual </a:t>
            </a:r>
            <a:r>
              <a:rPr lang="en-US" sz="2400" b="1" dirty="0" smtClean="0">
                <a:latin typeface="Arial Narrow" panose="020B0606020202030204" pitchFamily="34" charset="0"/>
              </a:rPr>
              <a:t>concept  </a:t>
            </a:r>
          </a:p>
          <a:p>
            <a:r>
              <a:rPr lang="en-US" sz="1800" dirty="0" smtClean="0">
                <a:latin typeface="Arial Narrow" panose="020B0606020202030204" pitchFamily="34" charset="0"/>
              </a:rPr>
              <a:t>Contractors would now take on role of designing walls, not TDOT   </a:t>
            </a:r>
          </a:p>
          <a:p>
            <a:r>
              <a:rPr lang="en-US" sz="1800" dirty="0" smtClean="0">
                <a:latin typeface="Arial Narrow" panose="020B0606020202030204" pitchFamily="34" charset="0"/>
              </a:rPr>
              <a:t>TDOT determines “Acceptable Wall Types” based on site conditions   </a:t>
            </a:r>
          </a:p>
          <a:p>
            <a:r>
              <a:rPr lang="en-US" sz="1800" dirty="0" smtClean="0">
                <a:latin typeface="Arial Narrow" panose="020B0606020202030204" pitchFamily="34" charset="0"/>
              </a:rPr>
              <a:t>TDOT reviews shop drawings developed by Contractor</a:t>
            </a: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12059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2743200" cy="34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03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2000 - </a:t>
            </a:r>
            <a:r>
              <a:rPr lang="en-US" sz="2800" b="1" i="1" dirty="0" smtClean="0">
                <a:latin typeface="Arial Narrow" panose="020B0606020202030204" pitchFamily="34" charset="0"/>
              </a:rPr>
              <a:t>TDOT Earth Retaining Structures Manual, 1</a:t>
            </a:r>
            <a:r>
              <a:rPr lang="en-US" sz="2800" b="1" i="1" baseline="30000" dirty="0" smtClean="0">
                <a:latin typeface="Arial Narrow" panose="020B0606020202030204" pitchFamily="34" charset="0"/>
              </a:rPr>
              <a:t>st</a:t>
            </a:r>
            <a:r>
              <a:rPr lang="en-US" sz="2800" b="1" i="1" dirty="0" smtClean="0">
                <a:latin typeface="Arial Narrow" panose="020B0606020202030204" pitchFamily="34" charset="0"/>
              </a:rPr>
              <a:t> Ed. </a:t>
            </a: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Document immediately endorsed, little stakeholder training      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Came to be known as the Retaining Wall Policy 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Thorough – contained guidance for all stakeholders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Due to familiarity, many proprietary RW systems “grandfathered in”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Other proprietary RW systems required to submit HITEC evaluation to be considered for TDOT approval</a:t>
            </a:r>
          </a:p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05948"/>
            <a:ext cx="1752600" cy="25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81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Arial Narrow" panose="020B0606020202030204" pitchFamily="34" charset="0"/>
              </a:rPr>
              <a:t>2005 FHWA Ret. Wall Joint Process Review Conducted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Focus was on Ret. Wall Manual training between Divisions of R.O.W., Construction, </a:t>
            </a:r>
            <a:r>
              <a:rPr lang="en-US" sz="2400" dirty="0" err="1" smtClean="0">
                <a:latin typeface="Arial Narrow" panose="020B0606020202030204" pitchFamily="34" charset="0"/>
              </a:rPr>
              <a:t>Rdwy</a:t>
            </a:r>
            <a:r>
              <a:rPr lang="en-US" sz="2400" dirty="0" smtClean="0">
                <a:latin typeface="Arial Narrow" panose="020B0606020202030204" pitchFamily="34" charset="0"/>
              </a:rPr>
              <a:t> Design, Structures, </a:t>
            </a:r>
            <a:r>
              <a:rPr lang="en-US" sz="2400" dirty="0" err="1" smtClean="0">
                <a:latin typeface="Arial Narrow" panose="020B0606020202030204" pitchFamily="34" charset="0"/>
              </a:rPr>
              <a:t>Mat’ls</a:t>
            </a:r>
            <a:r>
              <a:rPr lang="en-US" sz="2400" dirty="0" smtClean="0">
                <a:latin typeface="Arial Narrow" panose="020B0606020202030204" pitchFamily="34" charset="0"/>
              </a:rPr>
              <a:t> &amp; Tests-Geotech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Clearly, RW administration was </a:t>
            </a:r>
          </a:p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      on TDOT and FHWA radar.  </a:t>
            </a:r>
          </a:p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521075" cy="331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0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Between 2005 and 2010 - SP 624 replaces Manual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Special Provision (SP) 624 Retaining Walls first developed 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Geared toward RW design and installation only. 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Retaining Wall Manual Chapter 1 General Policy left out purposefully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 Intent was contractual \ legal</a:t>
            </a:r>
            <a:r>
              <a:rPr lang="en-US" sz="2000" dirty="0" smtClean="0">
                <a:latin typeface="Arial Narrow" panose="020B0606020202030204" pitchFamily="34" charset="0"/>
              </a:rPr>
              <a:t>.  Directed toward bidding contractors    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Special Provisions are binding per TDOT Standard Spec Book</a:t>
            </a: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200399" cy="273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47" y="3810000"/>
            <a:ext cx="2470253" cy="280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62400" cy="685800"/>
          </a:xfrm>
        </p:spPr>
        <p:txBody>
          <a:bodyPr>
            <a:normAutofit/>
          </a:bodyPr>
          <a:lstStyle/>
          <a:p>
            <a:pPr algn="r"/>
            <a:r>
              <a:rPr lang="en-US" sz="2400" i="1" dirty="0" smtClean="0">
                <a:latin typeface="Arial Narrow" panose="020B0606020202030204" pitchFamily="34" charset="0"/>
              </a:rPr>
              <a:t>TDOT Retaining Wall Installations</a:t>
            </a:r>
            <a:endParaRPr lang="en-US" sz="2400" i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</a:rPr>
              <a:t>SP 624 Retaining Walls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TDOT requirements for contractor wall design</a:t>
            </a:r>
          </a:p>
          <a:p>
            <a:r>
              <a:rPr lang="en-US" sz="2000" dirty="0" err="1" smtClean="0">
                <a:latin typeface="Arial Narrow" panose="020B0606020202030204" pitchFamily="34" charset="0"/>
              </a:rPr>
              <a:t>Rdwy</a:t>
            </a:r>
            <a:r>
              <a:rPr lang="en-US" sz="2000" dirty="0" smtClean="0">
                <a:latin typeface="Arial Narrow" panose="020B0606020202030204" pitchFamily="34" charset="0"/>
              </a:rPr>
              <a:t> Designer uses TDOT Design Guidelines for geometric guidance 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Contractor seeks Qualified Products List for pre-approved retaining wall systems    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Contractor most often seeks services of retaining wall designer  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Like Manual, many insiders complain the SP is too lengthy (71 </a:t>
            </a:r>
            <a:r>
              <a:rPr lang="en-US" sz="2000" dirty="0" err="1" smtClean="0">
                <a:latin typeface="Arial Narrow" panose="020B0606020202030204" pitchFamily="34" charset="0"/>
              </a:rPr>
              <a:t>pg</a:t>
            </a:r>
            <a:r>
              <a:rPr lang="en-US" sz="2000" dirty="0" smtClean="0">
                <a:latin typeface="Arial Narrow" panose="020B0606020202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  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id:image002.png@01D0ACCA.32B888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81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693511" cy="214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76557"/>
            <a:ext cx="3733800" cy="320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N:\Geotech\PERSONAL FOLDERS\Jowers\STGEC\2016-STGEC\Presentation-TDOTRetWallInst\2013-06-27 AsphaltShims\Picture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76557"/>
            <a:ext cx="2514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1200</Words>
  <Application>Microsoft Office PowerPoint</Application>
  <PresentationFormat>On-screen Show (4:3)</PresentationFormat>
  <Paragraphs>269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TDOT 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  <vt:lpstr>TDOT Retaining Wall Installations</vt:lpstr>
    </vt:vector>
  </TitlesOfParts>
  <Company>TDOT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Jowers</dc:creator>
  <cp:lastModifiedBy>Robert Jowers</cp:lastModifiedBy>
  <cp:revision>97</cp:revision>
  <dcterms:created xsi:type="dcterms:W3CDTF">2016-10-17T16:00:23Z</dcterms:created>
  <dcterms:modified xsi:type="dcterms:W3CDTF">2016-11-10T05:01:42Z</dcterms:modified>
</cp:coreProperties>
</file>